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419" r:id="rId3"/>
    <p:sldId id="433" r:id="rId4"/>
    <p:sldId id="435" r:id="rId5"/>
    <p:sldId id="434" r:id="rId6"/>
    <p:sldId id="436" r:id="rId7"/>
    <p:sldId id="425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2000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52DD3"/>
    <a:srgbClr val="2C1EE2"/>
    <a:srgbClr val="AF21AF"/>
    <a:srgbClr val="06CA27"/>
    <a:srgbClr val="FF00FF"/>
    <a:srgbClr val="4AFC8E"/>
    <a:srgbClr val="CC66FF"/>
    <a:srgbClr val="FF66FF"/>
    <a:srgbClr val="7B6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5210" autoAdjust="0"/>
  </p:normalViewPr>
  <p:slideViewPr>
    <p:cSldViewPr>
      <p:cViewPr varScale="1">
        <p:scale>
          <a:sx n="82" d="100"/>
          <a:sy n="82" d="100"/>
        </p:scale>
        <p:origin x="-11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BFB4A770-5D17-45EE-AE34-D5FC648F99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8998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B261A314-70DE-453F-80C9-984FA2EB6EB9}" type="slidenum">
              <a:rPr lang="en-US" altLang="zh-CN" b="0" smtClean="0"/>
              <a:pPr eaLnBrk="1" hangingPunct="1"/>
              <a:t>1</a:t>
            </a:fld>
            <a:endParaRPr lang="en-US" altLang="zh-CN" b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4A770-5D17-45EE-AE34-D5FC648F9987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1285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4A770-5D17-45EE-AE34-D5FC648F9987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128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91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32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00250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72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61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386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530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47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92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65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5528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5243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381000"/>
            <a:ext cx="548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0" y="6521450"/>
            <a:ext cx="655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CN" sz="1600" i="1" smtClean="0">
                <a:solidFill>
                  <a:srgbClr val="006600"/>
                </a:solidFill>
                <a:latin typeface="Rockwell Condensed" pitchFamily="18" charset="0"/>
              </a:rPr>
              <a:t>To be one of the best semiconductor providers worldwide.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04800" y="1295400"/>
            <a:ext cx="86868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031" name="Picture 7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019800" y="6594475"/>
            <a:ext cx="3124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23876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altLang="zh-CN" sz="1600" i="1" smtClean="0">
                <a:solidFill>
                  <a:srgbClr val="006600"/>
                </a:solidFill>
                <a:latin typeface="Rockwell Condensed" pitchFamily="18" charset="0"/>
              </a:rPr>
              <a:t>WWW.WILLSEMI.COM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295400"/>
            <a:ext cx="30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447800"/>
            <a:ext cx="8991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457200" y="762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2400" i="1" smtClean="0">
                <a:latin typeface="Times New Roman" pitchFamily="18" charset="0"/>
                <a:ea typeface="楷体_GB2312" pitchFamily="49" charset="-122"/>
              </a:rPr>
              <a:t>韦  尔  半  导  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png"/><Relationship Id="rId4" Type="http://schemas.openxmlformats.org/officeDocument/2006/relationships/image" Target="../media/image6.emf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zh-CN" altLang="zh-CN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5029200"/>
            <a:ext cx="7010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r>
              <a:rPr lang="en-US" altLang="zh-CN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Will be one of the best semiconductor providers worldwide.</a:t>
            </a:r>
          </a:p>
        </p:txBody>
      </p:sp>
      <p:pic>
        <p:nvPicPr>
          <p:cNvPr id="2053" name="Picture 5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611188" y="549275"/>
            <a:ext cx="7921625" cy="55435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055" name="Picture 8" descr="cover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" y="1268413"/>
            <a:ext cx="7704138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71600" y="2744924"/>
            <a:ext cx="7259167" cy="76944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zh-CN" sz="4400" dirty="0" smtClean="0">
                <a:solidFill>
                  <a:srgbClr val="0070C0"/>
                </a:solidFill>
              </a:rPr>
              <a:t>Road Map of Power Discrete </a:t>
            </a:r>
            <a:endParaRPr lang="en-US" altLang="zh-CN" sz="4400" dirty="0">
              <a:solidFill>
                <a:srgbClr val="0070C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372200" y="3969060"/>
            <a:ext cx="1487016" cy="63402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zh-CN" altLang="en-US" sz="1600" dirty="0" smtClean="0">
                <a:solidFill>
                  <a:srgbClr val="0070C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钟添宾</a:t>
            </a:r>
            <a:endParaRPr lang="en-US" altLang="zh-CN" sz="1600" dirty="0" smtClean="0">
              <a:solidFill>
                <a:srgbClr val="0070C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>
              <a:buFont typeface="Wingdings" pitchFamily="2" charset="2"/>
              <a:buNone/>
            </a:pPr>
            <a:r>
              <a:rPr lang="en-US" altLang="zh-CN" sz="1600" dirty="0" smtClean="0">
                <a:solidFill>
                  <a:srgbClr val="0070C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2015.07</a:t>
            </a:r>
            <a:endParaRPr lang="en-US" altLang="zh-CN" sz="1600" dirty="0">
              <a:solidFill>
                <a:srgbClr val="0070C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63788" y="188640"/>
            <a:ext cx="6435416" cy="70788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zh-CN"/>
            </a:defPPr>
            <a:lvl1pPr>
              <a:buFont typeface="Wingdings" pitchFamily="2" charset="2"/>
              <a:buNone/>
              <a:defRPr sz="400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352DD3"/>
                </a:solidFill>
              </a:rPr>
              <a:t>Roadmap of  Power </a:t>
            </a:r>
            <a:r>
              <a:rPr lang="en-US" altLang="zh-CN" dirty="0" smtClean="0">
                <a:solidFill>
                  <a:srgbClr val="352DD3"/>
                </a:solidFill>
              </a:rPr>
              <a:t>Discrete</a:t>
            </a:r>
            <a:endParaRPr lang="en-US" altLang="zh-CN" dirty="0">
              <a:solidFill>
                <a:srgbClr val="352DD3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282756" y="5084002"/>
            <a:ext cx="8640960" cy="0"/>
          </a:xfrm>
          <a:prstGeom prst="straightConnector1">
            <a:avLst/>
          </a:prstGeom>
          <a:noFill/>
          <a:ln w="920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10" name="直接箭头连接符 9"/>
          <p:cNvCxnSpPr/>
          <p:nvPr/>
        </p:nvCxnSpPr>
        <p:spPr bwMode="auto">
          <a:xfrm>
            <a:off x="594054" y="4603464"/>
            <a:ext cx="0" cy="275547"/>
          </a:xfrm>
          <a:prstGeom prst="straightConnector1">
            <a:avLst/>
          </a:prstGeom>
          <a:noFill/>
          <a:ln w="9525" cap="flat" cmpd="sng" algn="ctr">
            <a:solidFill>
              <a:srgbClr val="06CA27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388029" y="5506665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2007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356045" y="5506665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2009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354751" y="5506665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2011</a:t>
            </a:r>
            <a:endParaRPr lang="zh-CN" altLang="en-US" dirty="0"/>
          </a:p>
        </p:txBody>
      </p:sp>
      <p:cxnSp>
        <p:nvCxnSpPr>
          <p:cNvPr id="68" name="直接箭头连接符 67"/>
          <p:cNvCxnSpPr/>
          <p:nvPr/>
        </p:nvCxnSpPr>
        <p:spPr bwMode="auto">
          <a:xfrm>
            <a:off x="7279479" y="3590275"/>
            <a:ext cx="0" cy="127603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圆角矩形 69"/>
          <p:cNvSpPr/>
          <p:nvPr/>
        </p:nvSpPr>
        <p:spPr bwMode="auto">
          <a:xfrm>
            <a:off x="104999" y="4005064"/>
            <a:ext cx="959612" cy="63953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First </a:t>
            </a:r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Power </a:t>
            </a:r>
            <a:b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br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MOSFET</a:t>
            </a:r>
            <a:endParaRPr lang="en-US" altLang="zh-CN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110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(WNM75N80)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4" name="圆角矩形 73"/>
          <p:cNvSpPr/>
          <p:nvPr/>
        </p:nvSpPr>
        <p:spPr bwMode="auto">
          <a:xfrm>
            <a:off x="1083775" y="3744051"/>
            <a:ext cx="1111961" cy="6395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MOSFET  With  </a:t>
            </a:r>
            <a:b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br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ESD  Protection</a:t>
            </a:r>
          </a:p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Diode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5" name="圆角矩形 74"/>
          <p:cNvSpPr/>
          <p:nvPr/>
        </p:nvSpPr>
        <p:spPr bwMode="auto">
          <a:xfrm>
            <a:off x="2248874" y="3590275"/>
            <a:ext cx="666942" cy="452246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CSP</a:t>
            </a:r>
          </a:p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MOSFET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77" name="直接箭头连接符 76"/>
          <p:cNvCxnSpPr/>
          <p:nvPr/>
        </p:nvCxnSpPr>
        <p:spPr bwMode="auto">
          <a:xfrm>
            <a:off x="8191759" y="3577302"/>
            <a:ext cx="0" cy="1275673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圆角矩形 82"/>
          <p:cNvSpPr/>
          <p:nvPr/>
        </p:nvSpPr>
        <p:spPr bwMode="auto">
          <a:xfrm>
            <a:off x="5837676" y="3249553"/>
            <a:ext cx="347137" cy="22750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FRD</a:t>
            </a:r>
            <a:endParaRPr lang="zh-CN" altLang="en-US" sz="110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4" name="圆角矩形 83"/>
          <p:cNvSpPr/>
          <p:nvPr/>
        </p:nvSpPr>
        <p:spPr bwMode="auto">
          <a:xfrm>
            <a:off x="6405377" y="3254526"/>
            <a:ext cx="433032" cy="22750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JFET </a:t>
            </a:r>
          </a:p>
        </p:txBody>
      </p:sp>
      <p:sp>
        <p:nvSpPr>
          <p:cNvPr id="102" name="圆角矩形 101"/>
          <p:cNvSpPr/>
          <p:nvPr/>
        </p:nvSpPr>
        <p:spPr bwMode="auto">
          <a:xfrm>
            <a:off x="7082166" y="3075993"/>
            <a:ext cx="394626" cy="227504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rPr>
              <a:t>IGBT</a:t>
            </a:r>
            <a:endParaRPr kumimoji="0" lang="zh-CN" alt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3" name="圆角矩形 102"/>
          <p:cNvSpPr/>
          <p:nvPr/>
        </p:nvSpPr>
        <p:spPr bwMode="auto">
          <a:xfrm>
            <a:off x="7679598" y="2852936"/>
            <a:ext cx="1059466" cy="676989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Wide </a:t>
            </a:r>
            <a:r>
              <a:rPr lang="en-US" altLang="zh-CN" sz="1100" dirty="0" err="1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Bandgap</a:t>
            </a:r>
            <a:r>
              <a:rPr lang="en-US" altLang="zh-CN" sz="110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 algn="ctr"/>
            <a:r>
              <a:rPr lang="en-US" altLang="zh-CN" sz="110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Technology</a:t>
            </a:r>
          </a:p>
          <a:p>
            <a:pPr algn="ctr"/>
            <a:r>
              <a:rPr lang="en-US" altLang="zh-CN" sz="1100" dirty="0" err="1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SiC</a:t>
            </a:r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1100" dirty="0" err="1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GaN</a:t>
            </a:r>
            <a:endParaRPr lang="en-US" altLang="zh-CN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2" name="圆角矩形 61"/>
          <p:cNvSpPr/>
          <p:nvPr/>
        </p:nvSpPr>
        <p:spPr bwMode="auto">
          <a:xfrm>
            <a:off x="2950853" y="3104964"/>
            <a:ext cx="910299" cy="452246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err="1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Schottky</a:t>
            </a:r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Barrier Diode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3" name="圆角矩形 62"/>
          <p:cNvSpPr/>
          <p:nvPr/>
        </p:nvSpPr>
        <p:spPr bwMode="auto">
          <a:xfrm>
            <a:off x="4097843" y="3506554"/>
            <a:ext cx="449837" cy="227504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TMBS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8" name="圆角矩形 77"/>
          <p:cNvSpPr/>
          <p:nvPr/>
        </p:nvSpPr>
        <p:spPr bwMode="auto">
          <a:xfrm>
            <a:off x="4993488" y="2564904"/>
            <a:ext cx="552771" cy="66515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Quick</a:t>
            </a:r>
          </a:p>
          <a:p>
            <a:pPr algn="ctr"/>
            <a:r>
              <a:rPr lang="en-US" altLang="zh-CN" sz="110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Charge</a:t>
            </a:r>
            <a:endParaRPr lang="en-US" altLang="zh-CN" sz="1100" dirty="0" smtClean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11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BJT</a:t>
            </a:r>
            <a:endParaRPr lang="zh-CN" altLang="en-US" sz="110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9" name="圆角矩形 78"/>
          <p:cNvSpPr/>
          <p:nvPr/>
        </p:nvSpPr>
        <p:spPr bwMode="auto">
          <a:xfrm>
            <a:off x="4851928" y="3302243"/>
            <a:ext cx="782686" cy="45224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err="1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Thyristor</a:t>
            </a:r>
            <a:endParaRPr lang="en-US" altLang="zh-CN" sz="1100" dirty="0" smtClean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11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…</a:t>
            </a:r>
            <a:endParaRPr lang="zh-CN" altLang="en-US" sz="110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163641" y="5506665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2013</a:t>
            </a:r>
            <a:endParaRPr lang="zh-CN" altLang="en-US" dirty="0"/>
          </a:p>
        </p:txBody>
      </p:sp>
      <p:cxnSp>
        <p:nvCxnSpPr>
          <p:cNvPr id="87" name="直接箭头连接符 86"/>
          <p:cNvCxnSpPr>
            <a:stCxn id="74" idx="2"/>
          </p:cNvCxnSpPr>
          <p:nvPr/>
        </p:nvCxnSpPr>
        <p:spPr bwMode="auto">
          <a:xfrm flipH="1">
            <a:off x="1635726" y="4383583"/>
            <a:ext cx="4030" cy="469391"/>
          </a:xfrm>
          <a:prstGeom prst="straightConnector1">
            <a:avLst/>
          </a:prstGeom>
          <a:noFill/>
          <a:ln w="9525" cap="flat" cmpd="sng" algn="ctr">
            <a:solidFill>
              <a:srgbClr val="06CA27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直接箭头连接符 87"/>
          <p:cNvCxnSpPr/>
          <p:nvPr/>
        </p:nvCxnSpPr>
        <p:spPr bwMode="auto">
          <a:xfrm>
            <a:off x="2598688" y="4049758"/>
            <a:ext cx="0" cy="803217"/>
          </a:xfrm>
          <a:prstGeom prst="straightConnector1">
            <a:avLst/>
          </a:prstGeom>
          <a:noFill/>
          <a:ln w="9525" cap="flat" cmpd="sng" algn="ctr">
            <a:solidFill>
              <a:srgbClr val="06CA27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直接箭头连接符 90"/>
          <p:cNvCxnSpPr/>
          <p:nvPr/>
        </p:nvCxnSpPr>
        <p:spPr bwMode="auto">
          <a:xfrm>
            <a:off x="3400198" y="3867915"/>
            <a:ext cx="0" cy="1011096"/>
          </a:xfrm>
          <a:prstGeom prst="straightConnector1">
            <a:avLst/>
          </a:prstGeom>
          <a:noFill/>
          <a:ln w="9525" cap="flat" cmpd="sng" algn="ctr">
            <a:solidFill>
              <a:srgbClr val="06CA27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直接箭头连接符 91"/>
          <p:cNvCxnSpPr/>
          <p:nvPr/>
        </p:nvCxnSpPr>
        <p:spPr bwMode="auto">
          <a:xfrm>
            <a:off x="4324439" y="3749074"/>
            <a:ext cx="0" cy="1129937"/>
          </a:xfrm>
          <a:prstGeom prst="straightConnector1">
            <a:avLst/>
          </a:prstGeom>
          <a:noFill/>
          <a:ln w="9525" cap="flat" cmpd="sng" algn="ctr">
            <a:solidFill>
              <a:srgbClr val="06CA27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圆角矩形 92"/>
          <p:cNvSpPr/>
          <p:nvPr/>
        </p:nvSpPr>
        <p:spPr bwMode="auto">
          <a:xfrm>
            <a:off x="5108302" y="3825044"/>
            <a:ext cx="316079" cy="22750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JBS</a:t>
            </a:r>
          </a:p>
        </p:txBody>
      </p:sp>
      <p:sp>
        <p:nvSpPr>
          <p:cNvPr id="94" name="圆角矩形 93"/>
          <p:cNvSpPr/>
          <p:nvPr/>
        </p:nvSpPr>
        <p:spPr bwMode="auto">
          <a:xfrm>
            <a:off x="4023773" y="2528900"/>
            <a:ext cx="607039" cy="452246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JS-MOS</a:t>
            </a:r>
          </a:p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(&gt;500V)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7" name="圆角矩形 96"/>
          <p:cNvSpPr/>
          <p:nvPr/>
        </p:nvSpPr>
        <p:spPr bwMode="auto">
          <a:xfrm>
            <a:off x="3187883" y="3606246"/>
            <a:ext cx="424629" cy="227504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err="1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Zener</a:t>
            </a:r>
            <a:endParaRPr lang="zh-CN" altLang="en-US" sz="11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9" name="圆角矩形 98"/>
          <p:cNvSpPr/>
          <p:nvPr/>
        </p:nvSpPr>
        <p:spPr bwMode="auto">
          <a:xfrm>
            <a:off x="4042042" y="3018244"/>
            <a:ext cx="591635" cy="452246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VDMOS</a:t>
            </a:r>
          </a:p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(&gt;500V)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219738" y="5506665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2012</a:t>
            </a:r>
            <a:endParaRPr lang="zh-CN" alt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5085878" y="5506665"/>
            <a:ext cx="376188" cy="22101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altLang="zh-CN" dirty="0"/>
              <a:t>2015</a:t>
            </a:r>
            <a:endParaRPr lang="zh-CN" alt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148704" y="5506665"/>
            <a:ext cx="376188" cy="22101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altLang="zh-CN" dirty="0"/>
              <a:t>2017</a:t>
            </a:r>
            <a:endParaRPr lang="zh-CN" alt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7080126" y="5506665"/>
            <a:ext cx="350540" cy="20562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342900" marR="0" indent="-34290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kumimoji="0" sz="110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2018</a:t>
            </a:r>
            <a:endParaRPr lang="zh-CN" alt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8052234" y="5506665"/>
            <a:ext cx="350540" cy="20562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342900" marR="0" indent="-34290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kumimoji="0" sz="110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2019</a:t>
            </a:r>
            <a:endParaRPr lang="zh-CN" altLang="en-US" dirty="0"/>
          </a:p>
        </p:txBody>
      </p:sp>
      <p:cxnSp>
        <p:nvCxnSpPr>
          <p:cNvPr id="110" name="直接箭头连接符 109"/>
          <p:cNvCxnSpPr/>
          <p:nvPr/>
        </p:nvCxnSpPr>
        <p:spPr bwMode="auto">
          <a:xfrm>
            <a:off x="5259336" y="4102751"/>
            <a:ext cx="0" cy="750223"/>
          </a:xfrm>
          <a:prstGeom prst="straightConnector1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直接箭头连接符 110"/>
          <p:cNvCxnSpPr/>
          <p:nvPr/>
        </p:nvCxnSpPr>
        <p:spPr bwMode="auto">
          <a:xfrm>
            <a:off x="6011244" y="3563969"/>
            <a:ext cx="0" cy="1289006"/>
          </a:xfrm>
          <a:prstGeom prst="straightConnector1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直接箭头连接符 111"/>
          <p:cNvCxnSpPr/>
          <p:nvPr/>
        </p:nvCxnSpPr>
        <p:spPr bwMode="auto">
          <a:xfrm>
            <a:off x="6621893" y="3577302"/>
            <a:ext cx="0" cy="1275673"/>
          </a:xfrm>
          <a:prstGeom prst="straightConnector1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圆角矩形 113"/>
          <p:cNvSpPr/>
          <p:nvPr/>
        </p:nvSpPr>
        <p:spPr bwMode="auto">
          <a:xfrm>
            <a:off x="1980566" y="1700808"/>
            <a:ext cx="791234" cy="244530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Production</a:t>
            </a:r>
            <a:endParaRPr lang="zh-CN" altLang="en-US" sz="12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5" name="圆角矩形 114"/>
          <p:cNvSpPr/>
          <p:nvPr/>
        </p:nvSpPr>
        <p:spPr bwMode="auto">
          <a:xfrm>
            <a:off x="4203202" y="1700808"/>
            <a:ext cx="824224" cy="24453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Developing</a:t>
            </a:r>
            <a:endParaRPr lang="zh-CN" altLang="en-US" sz="120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6" name="圆角矩形 115"/>
          <p:cNvSpPr/>
          <p:nvPr/>
        </p:nvSpPr>
        <p:spPr bwMode="auto">
          <a:xfrm>
            <a:off x="6552220" y="1700808"/>
            <a:ext cx="708758" cy="244530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rPr>
              <a:t>Planning</a:t>
            </a:r>
            <a:endParaRPr kumimoji="0" lang="zh-CN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73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92183" y="8620"/>
            <a:ext cx="6152325" cy="646331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zh-CN"/>
            </a:defPPr>
            <a:lvl1pPr>
              <a:buFont typeface="Wingdings" pitchFamily="2" charset="2"/>
              <a:buNone/>
              <a:defRPr sz="400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dirty="0">
                <a:solidFill>
                  <a:srgbClr val="352DD3"/>
                </a:solidFill>
              </a:rPr>
              <a:t>Roadmap of  Power MOSFET</a:t>
            </a:r>
          </a:p>
        </p:txBody>
      </p:sp>
      <p:sp>
        <p:nvSpPr>
          <p:cNvPr id="11" name="圆角矩形 10"/>
          <p:cNvSpPr/>
          <p:nvPr/>
        </p:nvSpPr>
        <p:spPr bwMode="auto">
          <a:xfrm>
            <a:off x="259828" y="4840289"/>
            <a:ext cx="750649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WNM75N80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TO-220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5" name="圆角矩形 54"/>
          <p:cNvSpPr/>
          <p:nvPr/>
        </p:nvSpPr>
        <p:spPr bwMode="auto">
          <a:xfrm>
            <a:off x="1078552" y="4472528"/>
            <a:ext cx="757144" cy="745093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WPM2005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WPM2005B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WPM2006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WPM2341</a:t>
            </a:r>
          </a:p>
        </p:txBody>
      </p:sp>
      <p:sp>
        <p:nvSpPr>
          <p:cNvPr id="56" name="圆角矩形 55"/>
          <p:cNvSpPr/>
          <p:nvPr/>
        </p:nvSpPr>
        <p:spPr bwMode="auto">
          <a:xfrm>
            <a:off x="1871700" y="4321130"/>
            <a:ext cx="676917" cy="896491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WPM4801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WPM3401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WPM4803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WPM3407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WPM9435</a:t>
            </a:r>
          </a:p>
        </p:txBody>
      </p:sp>
      <p:sp>
        <p:nvSpPr>
          <p:cNvPr id="57" name="圆角矩形 56"/>
          <p:cNvSpPr/>
          <p:nvPr/>
        </p:nvSpPr>
        <p:spPr bwMode="auto">
          <a:xfrm>
            <a:off x="2691769" y="2890539"/>
            <a:ext cx="696427" cy="1064214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WPM2019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WPM2031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WNM4002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WNM2030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WCM2002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WCM2007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8" name="圆角矩形 57"/>
          <p:cNvSpPr/>
          <p:nvPr/>
        </p:nvSpPr>
        <p:spPr bwMode="auto">
          <a:xfrm>
            <a:off x="3459631" y="4840289"/>
            <a:ext cx="752329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WNMD2158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WNMD2160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圆角矩形 13"/>
          <p:cNvSpPr/>
          <p:nvPr/>
        </p:nvSpPr>
        <p:spPr bwMode="auto">
          <a:xfrm>
            <a:off x="2625900" y="3977563"/>
            <a:ext cx="793972" cy="1240058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WNM2023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WNM2024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WNM2025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WNM2306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WNMD2155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WNMD2156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WNMD2157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圆角矩形 15"/>
          <p:cNvSpPr/>
          <p:nvPr/>
        </p:nvSpPr>
        <p:spPr bwMode="auto">
          <a:xfrm>
            <a:off x="4236536" y="4337365"/>
            <a:ext cx="731508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4070" y="5521981"/>
            <a:ext cx="331304" cy="174851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9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2007</a:t>
            </a:r>
            <a:endParaRPr lang="zh-CN" altLang="en-US" sz="900" b="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9" name="圆角矩形 28"/>
          <p:cNvSpPr/>
          <p:nvPr/>
        </p:nvSpPr>
        <p:spPr bwMode="auto">
          <a:xfrm>
            <a:off x="5020232" y="3356796"/>
            <a:ext cx="752329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WNMD2169</a:t>
            </a:r>
          </a:p>
        </p:txBody>
      </p:sp>
      <p:sp>
        <p:nvSpPr>
          <p:cNvPr id="30" name="圆角矩形 29"/>
          <p:cNvSpPr/>
          <p:nvPr/>
        </p:nvSpPr>
        <p:spPr bwMode="auto">
          <a:xfrm>
            <a:off x="5072730" y="4840289"/>
            <a:ext cx="64733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WPM1481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WPM1488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圆角矩形 30"/>
          <p:cNvSpPr/>
          <p:nvPr/>
        </p:nvSpPr>
        <p:spPr bwMode="auto">
          <a:xfrm>
            <a:off x="4979061" y="2758358"/>
            <a:ext cx="834670" cy="56121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WNM07N60F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WNM07N65F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WNM12N65F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圆角矩形 31"/>
          <p:cNvSpPr/>
          <p:nvPr/>
        </p:nvSpPr>
        <p:spPr bwMode="auto">
          <a:xfrm>
            <a:off x="4924648" y="1801644"/>
            <a:ext cx="943496" cy="928973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WNM07N60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WNM07N65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WNM12N65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WNM20N60S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WNM20N60SF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5081606" y="4605553"/>
            <a:ext cx="629580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WPM2065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圆角矩形 39"/>
          <p:cNvSpPr/>
          <p:nvPr/>
        </p:nvSpPr>
        <p:spPr bwMode="auto">
          <a:xfrm>
            <a:off x="3470041" y="4625397"/>
            <a:ext cx="731508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WNMD3008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圆角矩形 41"/>
          <p:cNvSpPr/>
          <p:nvPr/>
        </p:nvSpPr>
        <p:spPr bwMode="auto">
          <a:xfrm>
            <a:off x="3459631" y="4206781"/>
            <a:ext cx="752329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WNM6001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WNMD2165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圆角矩形 42"/>
          <p:cNvSpPr/>
          <p:nvPr/>
        </p:nvSpPr>
        <p:spPr bwMode="auto">
          <a:xfrm>
            <a:off x="1871708" y="3738729"/>
            <a:ext cx="665084" cy="56121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WPM2026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WPM2301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WPM1480</a:t>
            </a:r>
          </a:p>
        </p:txBody>
      </p:sp>
      <p:sp>
        <p:nvSpPr>
          <p:cNvPr id="45" name="圆角矩形 44"/>
          <p:cNvSpPr/>
          <p:nvPr/>
        </p:nvSpPr>
        <p:spPr bwMode="auto">
          <a:xfrm>
            <a:off x="4287500" y="4697405"/>
            <a:ext cx="629580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WPM1485</a:t>
            </a:r>
          </a:p>
        </p:txBody>
      </p:sp>
      <p:sp>
        <p:nvSpPr>
          <p:cNvPr id="46" name="圆角矩形 45"/>
          <p:cNvSpPr/>
          <p:nvPr/>
        </p:nvSpPr>
        <p:spPr bwMode="auto">
          <a:xfrm>
            <a:off x="5002881" y="3793726"/>
            <a:ext cx="787030" cy="745093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WNMD2172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WNMD2168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WNMD2167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WNMD2166</a:t>
            </a:r>
          </a:p>
        </p:txBody>
      </p:sp>
      <p:sp>
        <p:nvSpPr>
          <p:cNvPr id="47" name="圆角矩形 46"/>
          <p:cNvSpPr/>
          <p:nvPr/>
        </p:nvSpPr>
        <p:spPr bwMode="auto">
          <a:xfrm>
            <a:off x="4308119" y="5024169"/>
            <a:ext cx="588343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 MOS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圆角矩形 47"/>
          <p:cNvSpPr/>
          <p:nvPr/>
        </p:nvSpPr>
        <p:spPr bwMode="auto">
          <a:xfrm>
            <a:off x="336603" y="5807992"/>
            <a:ext cx="671001" cy="639532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First </a:t>
            </a:r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Power </a:t>
            </a:r>
            <a:b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br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MOSFET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75V/80A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Pitch=2.8um</a:t>
            </a:r>
            <a:endParaRPr lang="en-US" altLang="zh-CN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9" name="圆角矩形 48"/>
          <p:cNvSpPr/>
          <p:nvPr/>
        </p:nvSpPr>
        <p:spPr bwMode="auto">
          <a:xfrm>
            <a:off x="1936889" y="5957821"/>
            <a:ext cx="582883" cy="339875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Small Pitch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(1.3um)</a:t>
            </a:r>
            <a:endParaRPr lang="zh-CN" altLang="en-US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0" name="圆角矩形 49"/>
          <p:cNvSpPr/>
          <p:nvPr/>
        </p:nvSpPr>
        <p:spPr bwMode="auto">
          <a:xfrm>
            <a:off x="2625374" y="5889717"/>
            <a:ext cx="830502" cy="476083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MOSFET  With  </a:t>
            </a:r>
            <a:b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br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ESD  Protection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Diode</a:t>
            </a:r>
            <a:endParaRPr lang="zh-CN" altLang="en-US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1" name="圆角矩形 50"/>
          <p:cNvSpPr/>
          <p:nvPr/>
        </p:nvSpPr>
        <p:spPr bwMode="auto">
          <a:xfrm>
            <a:off x="3491880" y="6039545"/>
            <a:ext cx="773992" cy="176426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HBM ESD&gt;2KV</a:t>
            </a:r>
            <a:endParaRPr lang="zh-CN" altLang="en-US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2" name="圆角矩形 51"/>
          <p:cNvSpPr/>
          <p:nvPr/>
        </p:nvSpPr>
        <p:spPr bwMode="auto">
          <a:xfrm>
            <a:off x="1158276" y="5957821"/>
            <a:ext cx="641416" cy="339875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 Channel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Pitch=3.2um</a:t>
            </a:r>
            <a:endParaRPr lang="zh-CN" altLang="en-US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" name="圆角矩形 52"/>
          <p:cNvSpPr/>
          <p:nvPr/>
        </p:nvSpPr>
        <p:spPr bwMode="auto">
          <a:xfrm>
            <a:off x="4379297" y="5957821"/>
            <a:ext cx="516739" cy="339875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Top Drain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12V-Pch</a:t>
            </a:r>
            <a:endParaRPr lang="zh-CN" altLang="en-US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" name="圆角矩形 53"/>
          <p:cNvSpPr/>
          <p:nvPr/>
        </p:nvSpPr>
        <p:spPr bwMode="auto">
          <a:xfrm>
            <a:off x="5056154" y="5971441"/>
            <a:ext cx="811990" cy="312634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High  Voltage</a:t>
            </a:r>
            <a:b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br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VDMOS(&gt;500V)</a:t>
            </a:r>
          </a:p>
        </p:txBody>
      </p:sp>
      <p:cxnSp>
        <p:nvCxnSpPr>
          <p:cNvPr id="65" name="直接箭头连接符 64"/>
          <p:cNvCxnSpPr/>
          <p:nvPr/>
        </p:nvCxnSpPr>
        <p:spPr bwMode="auto">
          <a:xfrm>
            <a:off x="215516" y="5409220"/>
            <a:ext cx="8640960" cy="0"/>
          </a:xfrm>
          <a:prstGeom prst="straightConnector1">
            <a:avLst/>
          </a:prstGeom>
          <a:noFill/>
          <a:ln w="920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7076324" y="5594061"/>
            <a:ext cx="331304" cy="17485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900" b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altLang="zh-CN" dirty="0"/>
              <a:t>2015</a:t>
            </a:r>
            <a:endParaRPr lang="zh-CN" altLang="en-US" dirty="0"/>
          </a:p>
        </p:txBody>
      </p:sp>
      <p:sp>
        <p:nvSpPr>
          <p:cNvPr id="73" name="圆角矩形 72"/>
          <p:cNvSpPr/>
          <p:nvPr/>
        </p:nvSpPr>
        <p:spPr bwMode="auto">
          <a:xfrm>
            <a:off x="-3030" y="5960792"/>
            <a:ext cx="293835" cy="333933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Key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Tech</a:t>
            </a:r>
            <a:endParaRPr lang="zh-CN" altLang="en-US" sz="800" b="0" dirty="0">
              <a:solidFill>
                <a:srgbClr val="0066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836540" y="5530668"/>
            <a:ext cx="331304" cy="174851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9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2010</a:t>
            </a:r>
            <a:endParaRPr lang="zh-CN" altLang="en-US" sz="900" b="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33938" y="5581401"/>
            <a:ext cx="331304" cy="174851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9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2014</a:t>
            </a:r>
            <a:endParaRPr lang="zh-CN" altLang="en-US" sz="900" b="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059433" y="5589240"/>
            <a:ext cx="331304" cy="174851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9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2016</a:t>
            </a:r>
            <a:endParaRPr lang="zh-CN" altLang="en-US" dirty="0"/>
          </a:p>
        </p:txBody>
      </p:sp>
      <p:sp>
        <p:nvSpPr>
          <p:cNvPr id="78" name="圆角矩形 77"/>
          <p:cNvSpPr/>
          <p:nvPr/>
        </p:nvSpPr>
        <p:spPr bwMode="auto">
          <a:xfrm>
            <a:off x="2196590" y="1412776"/>
            <a:ext cx="791234" cy="244530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Production</a:t>
            </a:r>
            <a:endParaRPr lang="zh-CN" altLang="en-US" sz="12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9" name="圆角矩形 78"/>
          <p:cNvSpPr/>
          <p:nvPr/>
        </p:nvSpPr>
        <p:spPr bwMode="auto">
          <a:xfrm>
            <a:off x="4203202" y="1412776"/>
            <a:ext cx="824224" cy="24453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Developing</a:t>
            </a:r>
            <a:endParaRPr lang="zh-CN" altLang="en-US" sz="120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0" name="圆角矩形 79"/>
          <p:cNvSpPr/>
          <p:nvPr/>
        </p:nvSpPr>
        <p:spPr bwMode="auto">
          <a:xfrm>
            <a:off x="6275510" y="1412776"/>
            <a:ext cx="708758" cy="244530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rPr>
              <a:t>Planning</a:t>
            </a:r>
            <a:endParaRPr kumimoji="0" lang="zh-CN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1" name="圆角矩形 80"/>
          <p:cNvSpPr/>
          <p:nvPr/>
        </p:nvSpPr>
        <p:spPr bwMode="auto">
          <a:xfrm>
            <a:off x="6879731" y="4840289"/>
            <a:ext cx="752329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WNMD2178</a:t>
            </a:r>
          </a:p>
          <a:p>
            <a:pPr algn="ctr"/>
            <a:r>
              <a:rPr lang="en-US" altLang="zh-CN" sz="900" b="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WNMD2180</a:t>
            </a:r>
            <a:endParaRPr lang="zh-CN" altLang="en-US" sz="900" b="0" dirty="0">
              <a:solidFill>
                <a:srgbClr val="7030A0"/>
              </a:solidFill>
              <a:latin typeface="Verdana" pitchFamily="34" charset="0"/>
              <a:ea typeface="Arial Unicode MS" pitchFamily="34" charset="-122"/>
              <a:cs typeface="Verdana" pitchFamily="34" charset="0"/>
            </a:endParaRPr>
          </a:p>
        </p:txBody>
      </p:sp>
      <p:sp>
        <p:nvSpPr>
          <p:cNvPr id="82" name="圆角矩形 81"/>
          <p:cNvSpPr/>
          <p:nvPr/>
        </p:nvSpPr>
        <p:spPr bwMode="auto">
          <a:xfrm>
            <a:off x="6167222" y="6039545"/>
            <a:ext cx="264735" cy="176426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CSP</a:t>
            </a:r>
          </a:p>
        </p:txBody>
      </p:sp>
      <p:sp>
        <p:nvSpPr>
          <p:cNvPr id="83" name="圆角矩形 82"/>
          <p:cNvSpPr/>
          <p:nvPr/>
        </p:nvSpPr>
        <p:spPr bwMode="auto">
          <a:xfrm>
            <a:off x="6967040" y="6039545"/>
            <a:ext cx="593292" cy="176426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Shield Gate</a:t>
            </a:r>
          </a:p>
        </p:txBody>
      </p:sp>
      <p:sp>
        <p:nvSpPr>
          <p:cNvPr id="84" name="圆角矩形 83"/>
          <p:cNvSpPr/>
          <p:nvPr/>
        </p:nvSpPr>
        <p:spPr bwMode="auto">
          <a:xfrm>
            <a:off x="7933195" y="5957821"/>
            <a:ext cx="604444" cy="339875"/>
          </a:xfrm>
          <a:prstGeom prst="round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b="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Shield Gate</a:t>
            </a:r>
          </a:p>
          <a:p>
            <a:pPr algn="ctr"/>
            <a:r>
              <a:rPr lang="en-US" altLang="zh-CN" sz="800" b="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Self Align</a:t>
            </a:r>
          </a:p>
        </p:txBody>
      </p:sp>
      <p:sp>
        <p:nvSpPr>
          <p:cNvPr id="85" name="圆角矩形 84"/>
          <p:cNvSpPr/>
          <p:nvPr/>
        </p:nvSpPr>
        <p:spPr bwMode="auto">
          <a:xfrm>
            <a:off x="290805" y="2699089"/>
            <a:ext cx="800335" cy="3398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800" dirty="0">
                <a:solidFill>
                  <a:srgbClr val="00B050"/>
                </a:solidFill>
              </a:rPr>
              <a:t>representative </a:t>
            </a:r>
            <a:endParaRPr lang="en-US" altLang="zh-CN" sz="800" dirty="0" smtClean="0">
              <a:solidFill>
                <a:srgbClr val="00B050"/>
              </a:solidFill>
            </a:endParaRPr>
          </a:p>
          <a:p>
            <a:pPr algn="ctr"/>
            <a:r>
              <a:rPr lang="en-US" altLang="zh-CN" sz="800" dirty="0" smtClean="0">
                <a:solidFill>
                  <a:srgbClr val="00B050"/>
                </a:solidFill>
              </a:rPr>
              <a:t>products</a:t>
            </a:r>
            <a:endParaRPr lang="en-US" altLang="zh-CN" sz="800" dirty="0">
              <a:solidFill>
                <a:srgbClr val="00B050"/>
              </a:solidFill>
            </a:endParaRPr>
          </a:p>
        </p:txBody>
      </p:sp>
      <p:sp>
        <p:nvSpPr>
          <p:cNvPr id="86" name="圆角矩形 85"/>
          <p:cNvSpPr/>
          <p:nvPr/>
        </p:nvSpPr>
        <p:spPr bwMode="auto">
          <a:xfrm>
            <a:off x="5973118" y="4840289"/>
            <a:ext cx="659204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WCM2068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WCM2070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圆角矩形 86"/>
          <p:cNvSpPr/>
          <p:nvPr/>
        </p:nvSpPr>
        <p:spPr bwMode="auto">
          <a:xfrm>
            <a:off x="5909205" y="4067767"/>
            <a:ext cx="787031" cy="745093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WNMD2173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WNMD2174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WNMD2176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WNMD2179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圆角矩形 87"/>
          <p:cNvSpPr/>
          <p:nvPr/>
        </p:nvSpPr>
        <p:spPr bwMode="auto">
          <a:xfrm>
            <a:off x="5978857" y="3846885"/>
            <a:ext cx="647726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WNM2310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圆角矩形 88"/>
          <p:cNvSpPr>
            <a:spLocks noChangeArrowheads="1"/>
          </p:cNvSpPr>
          <p:nvPr/>
        </p:nvSpPr>
        <p:spPr bwMode="auto">
          <a:xfrm>
            <a:off x="7776633" y="3198540"/>
            <a:ext cx="896905" cy="37733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CSP1.61*1.61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20V/20 </a:t>
            </a:r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0" name="圆角矩形 89"/>
          <p:cNvSpPr/>
          <p:nvPr/>
        </p:nvSpPr>
        <p:spPr bwMode="auto">
          <a:xfrm>
            <a:off x="7776633" y="4840289"/>
            <a:ext cx="896905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CSP1.01*1.01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12V/24 </a:t>
            </a:r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1" name="圆角矩形 90"/>
          <p:cNvSpPr/>
          <p:nvPr/>
        </p:nvSpPr>
        <p:spPr bwMode="auto">
          <a:xfrm>
            <a:off x="7776633" y="4429851"/>
            <a:ext cx="896905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CSP1.91*1.46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12V/7.5m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2" name="圆角矩形 91"/>
          <p:cNvSpPr/>
          <p:nvPr/>
        </p:nvSpPr>
        <p:spPr bwMode="auto">
          <a:xfrm>
            <a:off x="7776633" y="3608977"/>
            <a:ext cx="896905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CSP3.54*1.77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12V/2.3 </a:t>
            </a:r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6" name="圆角矩形 95"/>
          <p:cNvSpPr/>
          <p:nvPr/>
        </p:nvSpPr>
        <p:spPr bwMode="auto">
          <a:xfrm>
            <a:off x="7853121" y="1967229"/>
            <a:ext cx="743928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DFN2*3FC</a:t>
            </a:r>
          </a:p>
          <a:p>
            <a:pPr marL="342900" indent="-342900"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20V/12m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7" name="圆角矩形 96"/>
          <p:cNvSpPr/>
          <p:nvPr/>
        </p:nvSpPr>
        <p:spPr bwMode="auto">
          <a:xfrm>
            <a:off x="7853121" y="2377666"/>
            <a:ext cx="743928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DFN2*2FC</a:t>
            </a:r>
            <a:endParaRPr lang="en-US" altLang="zh-CN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20V/16m</a:t>
            </a:r>
            <a:r>
              <a:rPr lang="el-GR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8" name="圆角矩形 97"/>
          <p:cNvSpPr/>
          <p:nvPr/>
        </p:nvSpPr>
        <p:spPr bwMode="auto">
          <a:xfrm>
            <a:off x="7909899" y="1556792"/>
            <a:ext cx="630373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PDFN3*3</a:t>
            </a:r>
            <a:endParaRPr lang="en-US" altLang="zh-CN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20V/8m</a:t>
            </a:r>
            <a:r>
              <a:rPr lang="el-GR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99" name="圆角矩形 98"/>
          <p:cNvSpPr>
            <a:spLocks noChangeArrowheads="1"/>
          </p:cNvSpPr>
          <p:nvPr/>
        </p:nvSpPr>
        <p:spPr bwMode="auto">
          <a:xfrm>
            <a:off x="7814928" y="2788103"/>
            <a:ext cx="820315" cy="37733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CSP2.7*1.81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20V/9.5 </a:t>
            </a:r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圆角矩形 99"/>
          <p:cNvSpPr/>
          <p:nvPr/>
        </p:nvSpPr>
        <p:spPr bwMode="auto">
          <a:xfrm>
            <a:off x="7814928" y="4019414"/>
            <a:ext cx="820315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CSP2.7*1.81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12V/4.5 </a:t>
            </a:r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1" name="圆角矩形 100"/>
          <p:cNvSpPr>
            <a:spLocks noChangeArrowheads="1"/>
          </p:cNvSpPr>
          <p:nvPr/>
        </p:nvSpPr>
        <p:spPr bwMode="auto">
          <a:xfrm>
            <a:off x="6807443" y="4416868"/>
            <a:ext cx="896905" cy="37733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CSP1.81*1.81</a:t>
            </a:r>
          </a:p>
          <a:p>
            <a:pPr algn="ctr"/>
            <a:r>
              <a:rPr lang="en-US" altLang="zh-CN" sz="900" b="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20V/20 </a:t>
            </a:r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" name="圆角矩形 101"/>
          <p:cNvSpPr/>
          <p:nvPr/>
        </p:nvSpPr>
        <p:spPr bwMode="auto">
          <a:xfrm>
            <a:off x="6845738" y="3993447"/>
            <a:ext cx="820315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CSP2.7*1.81</a:t>
            </a:r>
          </a:p>
          <a:p>
            <a:pPr algn="ctr"/>
            <a:r>
              <a:rPr lang="en-US" altLang="zh-CN" sz="900" b="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12V/10 </a:t>
            </a:r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l-GR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 </a:t>
            </a:r>
            <a:endParaRPr lang="zh-CN" altLang="en-US" sz="900" b="0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圆角矩形 107"/>
          <p:cNvSpPr/>
          <p:nvPr/>
        </p:nvSpPr>
        <p:spPr bwMode="auto">
          <a:xfrm>
            <a:off x="5972770" y="3442123"/>
            <a:ext cx="659901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Wpm2048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wpm2049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9" name="圆角矩形 108"/>
          <p:cNvSpPr/>
          <p:nvPr/>
        </p:nvSpPr>
        <p:spPr bwMode="auto">
          <a:xfrm>
            <a:off x="5978857" y="3221241"/>
            <a:ext cx="647726" cy="19345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WNM3017</a:t>
            </a:r>
            <a:endParaRPr lang="zh-CN" altLang="en-US" sz="900" b="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0" name="圆角矩形 109"/>
          <p:cNvSpPr/>
          <p:nvPr/>
        </p:nvSpPr>
        <p:spPr bwMode="auto">
          <a:xfrm>
            <a:off x="6883931" y="3570026"/>
            <a:ext cx="743928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DFN2*2FC</a:t>
            </a:r>
          </a:p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20V/20m</a:t>
            </a:r>
            <a:r>
              <a:rPr lang="el-GR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Ω</a:t>
            </a:r>
            <a:endParaRPr lang="zh-CN" altLang="en-US" sz="900" b="0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1" name="圆角矩形 110"/>
          <p:cNvSpPr/>
          <p:nvPr/>
        </p:nvSpPr>
        <p:spPr bwMode="auto">
          <a:xfrm>
            <a:off x="6883931" y="3146605"/>
            <a:ext cx="743928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DFN2*3FC</a:t>
            </a:r>
          </a:p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20V/15m</a:t>
            </a:r>
            <a:r>
              <a:rPr lang="el-GR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Ω</a:t>
            </a:r>
            <a:endParaRPr lang="zh-CN" altLang="en-US" sz="900" b="0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2" name="圆角矩形 111"/>
          <p:cNvSpPr/>
          <p:nvPr/>
        </p:nvSpPr>
        <p:spPr bwMode="auto">
          <a:xfrm>
            <a:off x="6883931" y="2723184"/>
            <a:ext cx="743928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PDFN3*3</a:t>
            </a:r>
          </a:p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20V/9.3m</a:t>
            </a:r>
            <a:r>
              <a:rPr lang="el-GR" altLang="zh-CN" sz="900" b="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zh-CN" altLang="en-US" sz="900" b="0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9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91628" y="6273316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2007</a:t>
            </a:r>
            <a:endParaRPr lang="zh-CN" altLang="en-US" dirty="0"/>
          </a:p>
        </p:txBody>
      </p:sp>
      <p:cxnSp>
        <p:nvCxnSpPr>
          <p:cNvPr id="65" name="直接箭头连接符 64"/>
          <p:cNvCxnSpPr/>
          <p:nvPr/>
        </p:nvCxnSpPr>
        <p:spPr bwMode="auto">
          <a:xfrm>
            <a:off x="215516" y="6129300"/>
            <a:ext cx="8640960" cy="0"/>
          </a:xfrm>
          <a:prstGeom prst="straightConnector1">
            <a:avLst/>
          </a:prstGeom>
          <a:noFill/>
          <a:ln w="920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4832119" y="6273316"/>
            <a:ext cx="376189" cy="22101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900" b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altLang="zh-CN" sz="12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2015</a:t>
            </a:r>
            <a:endParaRPr lang="zh-CN" altLang="en-US" sz="12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8089" y="3418189"/>
            <a:ext cx="959415" cy="11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7977" y="4034281"/>
            <a:ext cx="629932" cy="76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4265" y="2241185"/>
            <a:ext cx="758595" cy="77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89269" y="2866201"/>
            <a:ext cx="758595" cy="77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" y="1774853"/>
            <a:ext cx="1358154" cy="95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1699961" y="1772816"/>
            <a:ext cx="567783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PT2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100M</a:t>
            </a: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2555646" y="2348880"/>
            <a:ext cx="792205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PT3TBO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100M</a:t>
            </a:r>
          </a:p>
        </p:txBody>
      </p:sp>
      <p:sp>
        <p:nvSpPr>
          <p:cNvPr id="88" name="Text Box 5"/>
          <p:cNvSpPr txBox="1">
            <a:spLocks noChangeArrowheads="1"/>
          </p:cNvSpPr>
          <p:nvPr/>
        </p:nvSpPr>
        <p:spPr bwMode="auto">
          <a:xfrm>
            <a:off x="4776706" y="2954385"/>
            <a:ext cx="567784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PT5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133M</a:t>
            </a:r>
          </a:p>
        </p:txBody>
      </p:sp>
      <p:sp>
        <p:nvSpPr>
          <p:cNvPr id="92" name="Text Box 9"/>
          <p:cNvSpPr txBox="1">
            <a:spLocks noChangeArrowheads="1"/>
          </p:cNvSpPr>
          <p:nvPr/>
        </p:nvSpPr>
        <p:spPr bwMode="auto">
          <a:xfrm>
            <a:off x="2224077" y="3738576"/>
            <a:ext cx="1447823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Thick Bottom Oxide 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</a:t>
            </a:r>
            <a:r>
              <a:rPr lang="en-US" sz="800" i="1" dirty="0" err="1">
                <a:solidFill>
                  <a:srgbClr val="002060"/>
                </a:solidFill>
              </a:rPr>
              <a:t>Qgd</a:t>
            </a:r>
            <a:endParaRPr lang="en-US" sz="800" i="1" dirty="0">
              <a:solidFill>
                <a:srgbClr val="002060"/>
              </a:solidFill>
            </a:endParaRPr>
          </a:p>
        </p:txBody>
      </p:sp>
      <p:sp>
        <p:nvSpPr>
          <p:cNvPr id="94" name="Text Box 11"/>
          <p:cNvSpPr txBox="1">
            <a:spLocks noChangeArrowheads="1"/>
          </p:cNvSpPr>
          <p:nvPr/>
        </p:nvSpPr>
        <p:spPr bwMode="auto">
          <a:xfrm>
            <a:off x="4499992" y="4572517"/>
            <a:ext cx="1098378" cy="65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Charge balance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Shield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 </a:t>
            </a:r>
            <a:r>
              <a:rPr lang="en-US" sz="800" i="1" dirty="0" err="1">
                <a:solidFill>
                  <a:srgbClr val="002060"/>
                </a:solidFill>
              </a:rPr>
              <a:t>Rdson</a:t>
            </a:r>
            <a:r>
              <a:rPr lang="en-US" sz="800" i="1" dirty="0">
                <a:solidFill>
                  <a:srgbClr val="002060"/>
                </a:solidFill>
              </a:rPr>
              <a:t>/</a:t>
            </a:r>
            <a:r>
              <a:rPr lang="en-US" sz="800" i="1" dirty="0" err="1">
                <a:solidFill>
                  <a:srgbClr val="002060"/>
                </a:solidFill>
              </a:rPr>
              <a:t>Qgd</a:t>
            </a:r>
            <a:endParaRPr lang="en-US" sz="800" i="1" dirty="0">
              <a:solidFill>
                <a:srgbClr val="002060"/>
              </a:solidFill>
            </a:endParaRPr>
          </a:p>
          <a:p>
            <a:pPr algn="ctr"/>
            <a:endParaRPr lang="en-US" sz="800" b="1" i="1" dirty="0">
              <a:solidFill>
                <a:schemeClr val="tx2"/>
              </a:solidFill>
            </a:endParaRPr>
          </a:p>
        </p:txBody>
      </p:sp>
      <p:sp>
        <p:nvSpPr>
          <p:cNvPr id="97" name="Text Box 15"/>
          <p:cNvSpPr txBox="1">
            <a:spLocks noChangeArrowheads="1"/>
          </p:cNvSpPr>
          <p:nvPr/>
        </p:nvSpPr>
        <p:spPr bwMode="auto">
          <a:xfrm>
            <a:off x="5808862" y="3104964"/>
            <a:ext cx="723275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PT5 RP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200M</a:t>
            </a:r>
          </a:p>
        </p:txBody>
      </p:sp>
      <p:sp>
        <p:nvSpPr>
          <p:cNvPr id="98" name="Text Box 17"/>
          <p:cNvSpPr txBox="1">
            <a:spLocks noChangeArrowheads="1"/>
          </p:cNvSpPr>
          <p:nvPr/>
        </p:nvSpPr>
        <p:spPr bwMode="auto">
          <a:xfrm>
            <a:off x="6851885" y="3528680"/>
            <a:ext cx="466794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PT6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1B</a:t>
            </a:r>
          </a:p>
        </p:txBody>
      </p:sp>
      <p:sp>
        <p:nvSpPr>
          <p:cNvPr id="99" name="Text Box 20"/>
          <p:cNvSpPr txBox="1">
            <a:spLocks noChangeArrowheads="1"/>
          </p:cNvSpPr>
          <p:nvPr/>
        </p:nvSpPr>
        <p:spPr bwMode="auto">
          <a:xfrm>
            <a:off x="160401" y="4346805"/>
            <a:ext cx="2688557" cy="11141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1600" i="1" dirty="0">
                <a:solidFill>
                  <a:srgbClr val="002060"/>
                </a:solidFill>
              </a:rPr>
              <a:t> </a:t>
            </a:r>
            <a:r>
              <a:rPr lang="en-US" sz="1400" i="1" dirty="0">
                <a:solidFill>
                  <a:srgbClr val="002060"/>
                </a:solidFill>
              </a:rPr>
              <a:t>Continuous FOM improvement.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i="1" dirty="0">
                <a:solidFill>
                  <a:srgbClr val="002060"/>
                </a:solidFill>
              </a:rPr>
              <a:t> Increasing Power Density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i="1" dirty="0">
                <a:solidFill>
                  <a:srgbClr val="002060"/>
                </a:solidFill>
              </a:rPr>
              <a:t> Small form factor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400" i="1" dirty="0">
                <a:solidFill>
                  <a:srgbClr val="002060"/>
                </a:solidFill>
              </a:rPr>
              <a:t> Improving Performance</a:t>
            </a:r>
          </a:p>
        </p:txBody>
      </p:sp>
      <p:sp>
        <p:nvSpPr>
          <p:cNvPr id="100" name="Text Box 21"/>
          <p:cNvSpPr txBox="1">
            <a:spLocks noChangeArrowheads="1"/>
          </p:cNvSpPr>
          <p:nvPr/>
        </p:nvSpPr>
        <p:spPr bwMode="auto">
          <a:xfrm>
            <a:off x="2963764" y="5692022"/>
            <a:ext cx="26713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2060"/>
                </a:solidFill>
              </a:rPr>
              <a:t>Technology Development</a:t>
            </a:r>
          </a:p>
        </p:txBody>
      </p:sp>
      <p:sp>
        <p:nvSpPr>
          <p:cNvPr id="101" name="Text Box 892"/>
          <p:cNvSpPr txBox="1">
            <a:spLocks noChangeArrowheads="1"/>
          </p:cNvSpPr>
          <p:nvPr/>
        </p:nvSpPr>
        <p:spPr bwMode="auto">
          <a:xfrm>
            <a:off x="467544" y="1310222"/>
            <a:ext cx="482824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PT1</a:t>
            </a:r>
          </a:p>
          <a:p>
            <a:r>
              <a:rPr lang="en-US" sz="1200" dirty="0">
                <a:solidFill>
                  <a:srgbClr val="002060"/>
                </a:solidFill>
              </a:rPr>
              <a:t>40M</a:t>
            </a:r>
          </a:p>
        </p:txBody>
      </p:sp>
      <p:sp>
        <p:nvSpPr>
          <p:cNvPr id="102" name="Text Box 1002"/>
          <p:cNvSpPr txBox="1">
            <a:spLocks noChangeArrowheads="1"/>
          </p:cNvSpPr>
          <p:nvPr/>
        </p:nvSpPr>
        <p:spPr bwMode="auto">
          <a:xfrm>
            <a:off x="7197749" y="5630702"/>
            <a:ext cx="1370695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</a:rPr>
              <a:t>Key:Technology</a:t>
            </a:r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1200" b="1" dirty="0">
                <a:solidFill>
                  <a:srgbClr val="002060"/>
                </a:solidFill>
              </a:rPr>
              <a:t>Cells/</a:t>
            </a:r>
            <a:r>
              <a:rPr lang="en-US" sz="1200" b="1" dirty="0" err="1">
                <a:solidFill>
                  <a:srgbClr val="002060"/>
                </a:solidFill>
              </a:rPr>
              <a:t>Sq.Inch</a:t>
            </a:r>
            <a:endParaRPr lang="en-US" sz="1200" b="1" dirty="0">
              <a:solidFill>
                <a:srgbClr val="002060"/>
              </a:solidFill>
            </a:endParaRPr>
          </a:p>
        </p:txBody>
      </p:sp>
      <p:pic>
        <p:nvPicPr>
          <p:cNvPr id="1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5685" y="3559047"/>
            <a:ext cx="815522" cy="11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Text Box 11"/>
          <p:cNvSpPr txBox="1">
            <a:spLocks noChangeArrowheads="1"/>
          </p:cNvSpPr>
          <p:nvPr/>
        </p:nvSpPr>
        <p:spPr bwMode="auto">
          <a:xfrm>
            <a:off x="5707727" y="4726666"/>
            <a:ext cx="952505" cy="8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Pitch reduction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Charge balance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Shield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</a:t>
            </a:r>
            <a:r>
              <a:rPr lang="en-US" sz="800" i="1" dirty="0" err="1">
                <a:solidFill>
                  <a:srgbClr val="002060"/>
                </a:solidFill>
              </a:rPr>
              <a:t>Qgd</a:t>
            </a:r>
            <a:endParaRPr lang="en-US" sz="800" i="1" dirty="0">
              <a:solidFill>
                <a:srgbClr val="002060"/>
              </a:solidFill>
            </a:endParaRPr>
          </a:p>
          <a:p>
            <a:pPr algn="ctr"/>
            <a:endParaRPr lang="en-US" sz="800" b="1" i="1" dirty="0">
              <a:solidFill>
                <a:schemeClr val="tx2"/>
              </a:solidFill>
            </a:endParaRPr>
          </a:p>
        </p:txBody>
      </p:sp>
      <p:sp>
        <p:nvSpPr>
          <p:cNvPr id="109" name="Text Box 12"/>
          <p:cNvSpPr txBox="1">
            <a:spLocks noChangeArrowheads="1"/>
          </p:cNvSpPr>
          <p:nvPr/>
        </p:nvSpPr>
        <p:spPr bwMode="auto">
          <a:xfrm>
            <a:off x="140524" y="2714660"/>
            <a:ext cx="1082348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b="1" i="1" dirty="0">
                <a:solidFill>
                  <a:srgbClr val="002060"/>
                </a:solidFill>
              </a:rPr>
              <a:t>First power trench</a:t>
            </a:r>
          </a:p>
          <a:p>
            <a:pPr algn="ctr"/>
            <a:r>
              <a:rPr lang="en-US" sz="800" b="1" i="1" dirty="0">
                <a:solidFill>
                  <a:srgbClr val="002060"/>
                </a:solidFill>
              </a:rPr>
              <a:t>technology</a:t>
            </a: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1374170" y="3020125"/>
            <a:ext cx="1109598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Reduced</a:t>
            </a:r>
            <a:r>
              <a:rPr lang="en-US" sz="800" b="1" i="1" dirty="0">
                <a:solidFill>
                  <a:schemeClr val="tx2"/>
                </a:solidFill>
              </a:rPr>
              <a:t> </a:t>
            </a:r>
            <a:r>
              <a:rPr lang="en-US" sz="800" i="1" dirty="0">
                <a:solidFill>
                  <a:srgbClr val="002060"/>
                </a:solidFill>
              </a:rPr>
              <a:t>pitch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</a:t>
            </a:r>
            <a:r>
              <a:rPr lang="en-US" sz="800" i="1" dirty="0" err="1">
                <a:solidFill>
                  <a:srgbClr val="002060"/>
                </a:solidFill>
              </a:rPr>
              <a:t>Rdson</a:t>
            </a:r>
            <a:r>
              <a:rPr lang="en-US" sz="800" i="1" dirty="0">
                <a:solidFill>
                  <a:srgbClr val="002060"/>
                </a:solidFill>
              </a:rPr>
              <a:t> &amp; </a:t>
            </a:r>
            <a:r>
              <a:rPr lang="en-US" sz="800" i="1" dirty="0" err="1">
                <a:solidFill>
                  <a:srgbClr val="002060"/>
                </a:solidFill>
              </a:rPr>
              <a:t>Qg</a:t>
            </a:r>
            <a:endParaRPr lang="en-US" sz="800" i="1" dirty="0">
              <a:solidFill>
                <a:srgbClr val="002060"/>
              </a:solidFill>
            </a:endParaRPr>
          </a:p>
        </p:txBody>
      </p:sp>
      <p:sp>
        <p:nvSpPr>
          <p:cNvPr id="111" name="Text Box 10"/>
          <p:cNvSpPr txBox="1">
            <a:spLocks noChangeArrowheads="1"/>
          </p:cNvSpPr>
          <p:nvPr/>
        </p:nvSpPr>
        <p:spPr bwMode="auto">
          <a:xfrm>
            <a:off x="6571823" y="4854873"/>
            <a:ext cx="952505" cy="8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Pitch reduction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Charge balance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Self Aligned 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Thin substrates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</a:t>
            </a:r>
            <a:r>
              <a:rPr lang="en-US" sz="800" i="1" dirty="0" err="1">
                <a:solidFill>
                  <a:srgbClr val="002060"/>
                </a:solidFill>
              </a:rPr>
              <a:t>Rdson</a:t>
            </a:r>
            <a:endParaRPr lang="en-US" sz="800" i="1" dirty="0">
              <a:solidFill>
                <a:srgbClr val="002060"/>
              </a:solidFill>
            </a:endParaRPr>
          </a:p>
        </p:txBody>
      </p:sp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44208" y="1376772"/>
            <a:ext cx="2536514" cy="172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2" descr="F:\MNTP11\IGBTTEAM\1_DCDC_Segment_Marketing\papers\AEP2225 Article Fig1 01141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32596" y="1376772"/>
            <a:ext cx="2795588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403638" y="8620"/>
            <a:ext cx="5740870" cy="9048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>
              <a:buFont typeface="Wingdings" pitchFamily="2" charset="2"/>
              <a:buNone/>
              <a:defRPr sz="400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400" dirty="0">
                <a:solidFill>
                  <a:srgbClr val="352DD3"/>
                </a:solidFill>
                <a:ea typeface="Arial Unicode MS" pitchFamily="34" charset="-122"/>
                <a:cs typeface="Arial Unicode MS" pitchFamily="34" charset="-122"/>
              </a:rPr>
              <a:t>Trench </a:t>
            </a:r>
            <a:r>
              <a:rPr lang="en-US" altLang="zh-CN" sz="2400" dirty="0" smtClean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Low </a:t>
            </a:r>
            <a:r>
              <a:rPr lang="en-US" altLang="zh-CN" sz="2400" dirty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Voltage </a:t>
            </a:r>
            <a:r>
              <a:rPr lang="en-US" altLang="zh-CN" sz="2400" dirty="0" smtClean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MOSFET </a:t>
            </a:r>
            <a:r>
              <a:rPr lang="en-US" altLang="zh-CN" sz="2400" dirty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Technology </a:t>
            </a:r>
            <a:endParaRPr lang="en-US" altLang="zh-CN" sz="2400" dirty="0" smtClean="0">
              <a:solidFill>
                <a:srgbClr val="352DD3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  <a:p>
            <a:r>
              <a:rPr lang="en-US" altLang="zh-CN" sz="2400" dirty="0" smtClean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Trend </a:t>
            </a:r>
            <a:r>
              <a:rPr lang="en-US" altLang="zh-CN" sz="2400" dirty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- N Channel 25V </a:t>
            </a:r>
            <a:r>
              <a:rPr lang="en-US" altLang="zh-CN" sz="2400" dirty="0" smtClean="0">
                <a:solidFill>
                  <a:srgbClr val="352DD3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to 150V</a:t>
            </a:r>
            <a:endParaRPr lang="en-US" altLang="zh-CN" sz="2400" dirty="0">
              <a:solidFill>
                <a:srgbClr val="352DD3"/>
              </a:solidFill>
              <a:latin typeface="+mn-lt"/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3727112" y="2843587"/>
            <a:ext cx="567784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PT4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100M</a:t>
            </a:r>
          </a:p>
        </p:txBody>
      </p:sp>
      <p:sp>
        <p:nvSpPr>
          <p:cNvPr id="121" name="Text Box 8"/>
          <p:cNvSpPr txBox="1">
            <a:spLocks noChangeArrowheads="1"/>
          </p:cNvSpPr>
          <p:nvPr/>
        </p:nvSpPr>
        <p:spPr bwMode="auto">
          <a:xfrm>
            <a:off x="3465861" y="4109940"/>
            <a:ext cx="962123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Thin Substrates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</a:t>
            </a:r>
            <a:r>
              <a:rPr lang="en-US" sz="800" i="1" dirty="0" err="1">
                <a:solidFill>
                  <a:srgbClr val="002060"/>
                </a:solidFill>
              </a:rPr>
              <a:t>Rdson</a:t>
            </a:r>
            <a:r>
              <a:rPr lang="en-US" sz="800" i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8134471" y="6273316"/>
            <a:ext cx="350540" cy="20562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342900" marR="0" indent="-34290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kumimoji="0" sz="110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2017</a:t>
            </a:r>
            <a:endParaRPr lang="zh-CN" altLang="en-US" dirty="0"/>
          </a:p>
        </p:txBody>
      </p:sp>
      <p:pic>
        <p:nvPicPr>
          <p:cNvPr id="10322" name="Picture 8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976" y="3364793"/>
            <a:ext cx="762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5" name="Picture 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560332" y="4362609"/>
            <a:ext cx="625978" cy="65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6" name="Picture 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28900" y="4604041"/>
            <a:ext cx="427773" cy="65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" name="Text Box 14"/>
          <p:cNvSpPr txBox="1">
            <a:spLocks noChangeArrowheads="1"/>
          </p:cNvSpPr>
          <p:nvPr/>
        </p:nvSpPr>
        <p:spPr bwMode="auto">
          <a:xfrm>
            <a:off x="8097998" y="5298072"/>
            <a:ext cx="737702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Extremely</a:t>
            </a: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Low </a:t>
            </a:r>
            <a:r>
              <a:rPr lang="en-US" sz="800" i="1" dirty="0" err="1">
                <a:solidFill>
                  <a:srgbClr val="002060"/>
                </a:solidFill>
              </a:rPr>
              <a:t>Rdson</a:t>
            </a:r>
            <a:endParaRPr lang="en-US" sz="800" i="1" dirty="0">
              <a:solidFill>
                <a:srgbClr val="002060"/>
              </a:solidFill>
            </a:endParaRPr>
          </a:p>
        </p:txBody>
      </p:sp>
      <p:sp>
        <p:nvSpPr>
          <p:cNvPr id="178" name="Text Box 13"/>
          <p:cNvSpPr txBox="1">
            <a:spLocks noChangeArrowheads="1"/>
          </p:cNvSpPr>
          <p:nvPr/>
        </p:nvSpPr>
        <p:spPr bwMode="auto">
          <a:xfrm>
            <a:off x="7641694" y="3778802"/>
            <a:ext cx="466794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PT8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1B</a:t>
            </a:r>
          </a:p>
        </p:txBody>
      </p:sp>
      <p:sp>
        <p:nvSpPr>
          <p:cNvPr id="179" name="Text Box 13"/>
          <p:cNvSpPr txBox="1">
            <a:spLocks noChangeArrowheads="1"/>
          </p:cNvSpPr>
          <p:nvPr/>
        </p:nvSpPr>
        <p:spPr bwMode="auto">
          <a:xfrm>
            <a:off x="8280412" y="4181967"/>
            <a:ext cx="52931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rgbClr val="002060"/>
                </a:solidFill>
              </a:rPr>
              <a:t>PT10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</a:rPr>
              <a:t>~2.5B</a:t>
            </a:r>
          </a:p>
        </p:txBody>
      </p:sp>
      <p:sp>
        <p:nvSpPr>
          <p:cNvPr id="180" name="Text Box 10"/>
          <p:cNvSpPr txBox="1">
            <a:spLocks noChangeArrowheads="1"/>
          </p:cNvSpPr>
          <p:nvPr/>
        </p:nvSpPr>
        <p:spPr bwMode="auto">
          <a:xfrm>
            <a:off x="7608038" y="4970319"/>
            <a:ext cx="567783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00" i="1" dirty="0">
                <a:solidFill>
                  <a:srgbClr val="002060"/>
                </a:solidFill>
              </a:rPr>
              <a:t>Lower </a:t>
            </a:r>
          </a:p>
          <a:p>
            <a:pPr algn="ctr"/>
            <a:r>
              <a:rPr lang="en-US" sz="800" i="1" dirty="0" err="1">
                <a:solidFill>
                  <a:srgbClr val="002060"/>
                </a:solidFill>
              </a:rPr>
              <a:t>Rdson</a:t>
            </a:r>
            <a:endParaRPr lang="en-US" sz="800" i="1" dirty="0">
              <a:solidFill>
                <a:srgbClr val="002060"/>
              </a:solidFill>
            </a:endParaRPr>
          </a:p>
          <a:p>
            <a:pPr algn="ctr"/>
            <a:r>
              <a:rPr lang="en-US" sz="800" i="1" dirty="0">
                <a:solidFill>
                  <a:srgbClr val="002060"/>
                </a:solidFill>
              </a:rPr>
              <a:t> and </a:t>
            </a:r>
            <a:r>
              <a:rPr lang="en-US" sz="800" i="1" dirty="0" err="1">
                <a:solidFill>
                  <a:srgbClr val="002060"/>
                </a:solidFill>
              </a:rPr>
              <a:t>Qg</a:t>
            </a:r>
            <a:endParaRPr lang="en-US" sz="800" i="1" dirty="0">
              <a:solidFill>
                <a:srgbClr val="00206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800332" y="6257928"/>
            <a:ext cx="376188" cy="221018"/>
          </a:xfrm>
          <a:prstGeom prst="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20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dirty="0"/>
              <a:t>2012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073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圆角矩形 66"/>
          <p:cNvSpPr/>
          <p:nvPr/>
        </p:nvSpPr>
        <p:spPr bwMode="auto">
          <a:xfrm>
            <a:off x="3158834" y="4482108"/>
            <a:ext cx="750649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0.5A/1A/1.5A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FBP1608</a:t>
            </a:r>
          </a:p>
        </p:txBody>
      </p:sp>
      <p:sp>
        <p:nvSpPr>
          <p:cNvPr id="73" name="圆角矩形 72"/>
          <p:cNvSpPr/>
          <p:nvPr/>
        </p:nvSpPr>
        <p:spPr bwMode="auto">
          <a:xfrm>
            <a:off x="2512635" y="5067892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0.5A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SOD523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2434042" y="4482108"/>
            <a:ext cx="703594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0.5A/1A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SOD323/HE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3930681" y="4482108"/>
            <a:ext cx="615108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1A/2A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SOD123/T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4566987" y="4482108"/>
            <a:ext cx="743927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1A/2A/3A/5A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SMA/TO-220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" name="圆角矩形 7"/>
          <p:cNvSpPr/>
          <p:nvPr/>
        </p:nvSpPr>
        <p:spPr bwMode="auto">
          <a:xfrm>
            <a:off x="5332114" y="4482108"/>
            <a:ext cx="538577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TO-277B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7680730" y="2839124"/>
            <a:ext cx="565962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10A/15A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TO-220/F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" name="圆角矩形 9"/>
          <p:cNvSpPr/>
          <p:nvPr/>
        </p:nvSpPr>
        <p:spPr bwMode="auto">
          <a:xfrm>
            <a:off x="6612473" y="4482108"/>
            <a:ext cx="615108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10A</a:t>
            </a:r>
          </a:p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TO-263AB</a:t>
            </a:r>
            <a:endParaRPr lang="zh-CN" altLang="en-US" sz="900" b="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圆角矩形 13"/>
          <p:cNvSpPr/>
          <p:nvPr/>
        </p:nvSpPr>
        <p:spPr bwMode="auto">
          <a:xfrm>
            <a:off x="4640237" y="2850136"/>
            <a:ext cx="316890" cy="370736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SMA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5" name="圆角矩形 14"/>
          <p:cNvSpPr/>
          <p:nvPr/>
        </p:nvSpPr>
        <p:spPr bwMode="auto">
          <a:xfrm>
            <a:off x="6801699" y="2304610"/>
            <a:ext cx="1033711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10A</a:t>
            </a:r>
          </a:p>
          <a:p>
            <a:pPr algn="ctr"/>
            <a:r>
              <a:rPr lang="en-US" altLang="zh-CN" sz="900" b="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TO-220/TO-263AB</a:t>
            </a:r>
            <a:endParaRPr lang="zh-CN" altLang="en-US" sz="900" b="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" name="圆角矩形 16"/>
          <p:cNvSpPr/>
          <p:nvPr/>
        </p:nvSpPr>
        <p:spPr bwMode="auto">
          <a:xfrm>
            <a:off x="5266532" y="1790075"/>
            <a:ext cx="642244" cy="377332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 algn="ctr"/>
            <a:r>
              <a:rPr lang="en-US" altLang="zh-CN" sz="900" b="0" dirty="0">
                <a:solidFill>
                  <a:schemeClr val="bg1"/>
                </a:solidFill>
              </a:rPr>
              <a:t>3A</a:t>
            </a:r>
          </a:p>
          <a:p>
            <a:pPr marL="342900" indent="-342900" algn="ctr"/>
            <a:r>
              <a:rPr lang="en-US" altLang="zh-CN" sz="900" b="0" dirty="0">
                <a:solidFill>
                  <a:schemeClr val="bg1"/>
                </a:solidFill>
              </a:rPr>
              <a:t>DO-201AD</a:t>
            </a:r>
            <a:endParaRPr lang="zh-CN" altLang="en-US" sz="900" b="0" dirty="0">
              <a:solidFill>
                <a:schemeClr val="bg1"/>
              </a:solidFill>
            </a:endParaRPr>
          </a:p>
        </p:txBody>
      </p:sp>
      <p:sp>
        <p:nvSpPr>
          <p:cNvPr id="18" name="圆角矩形 17"/>
          <p:cNvSpPr/>
          <p:nvPr/>
        </p:nvSpPr>
        <p:spPr bwMode="auto">
          <a:xfrm>
            <a:off x="5994267" y="4482108"/>
            <a:ext cx="490655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 </a:t>
            </a:r>
          </a:p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SOPA-4</a:t>
            </a:r>
            <a:endParaRPr lang="zh-CN" altLang="en-US" sz="900" b="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" name="圆角矩形 19"/>
          <p:cNvSpPr/>
          <p:nvPr/>
        </p:nvSpPr>
        <p:spPr bwMode="auto">
          <a:xfrm>
            <a:off x="3728125" y="3942048"/>
            <a:ext cx="581188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SOD123T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2058807" y="3942048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0.5A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SOD323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2" name="圆角矩形 21"/>
          <p:cNvSpPr/>
          <p:nvPr/>
        </p:nvSpPr>
        <p:spPr bwMode="auto">
          <a:xfrm>
            <a:off x="4606461" y="3942048"/>
            <a:ext cx="384442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1A/2A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SMA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" name="圆角矩形 22"/>
          <p:cNvSpPr/>
          <p:nvPr/>
        </p:nvSpPr>
        <p:spPr bwMode="auto">
          <a:xfrm>
            <a:off x="2058807" y="5580973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0.5A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SOD523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4" name="圆角矩形 23"/>
          <p:cNvSpPr/>
          <p:nvPr/>
        </p:nvSpPr>
        <p:spPr bwMode="auto">
          <a:xfrm>
            <a:off x="4665276" y="5588224"/>
            <a:ext cx="316890" cy="370736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3A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SMA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5" name="圆角矩形 24"/>
          <p:cNvSpPr/>
          <p:nvPr/>
        </p:nvSpPr>
        <p:spPr bwMode="auto">
          <a:xfrm>
            <a:off x="3808779" y="5580973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2A</a:t>
            </a: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SOD123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9" name="圆角矩形 28"/>
          <p:cNvSpPr/>
          <p:nvPr/>
        </p:nvSpPr>
        <p:spPr bwMode="auto">
          <a:xfrm>
            <a:off x="699296" y="5652981"/>
            <a:ext cx="379406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20V</a:t>
            </a:r>
          </a:p>
        </p:txBody>
      </p:sp>
      <p:sp>
        <p:nvSpPr>
          <p:cNvPr id="30" name="圆角矩形 29"/>
          <p:cNvSpPr/>
          <p:nvPr/>
        </p:nvSpPr>
        <p:spPr bwMode="auto">
          <a:xfrm>
            <a:off x="699295" y="5108895"/>
            <a:ext cx="379406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3</a:t>
            </a:r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0V</a:t>
            </a:r>
          </a:p>
        </p:txBody>
      </p:sp>
      <p:sp>
        <p:nvSpPr>
          <p:cNvPr id="31" name="圆角矩形 30"/>
          <p:cNvSpPr/>
          <p:nvPr/>
        </p:nvSpPr>
        <p:spPr bwMode="auto">
          <a:xfrm>
            <a:off x="699295" y="4554116"/>
            <a:ext cx="379406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40V</a:t>
            </a:r>
          </a:p>
        </p:txBody>
      </p:sp>
      <p:sp>
        <p:nvSpPr>
          <p:cNvPr id="32" name="圆角矩形 31"/>
          <p:cNvSpPr/>
          <p:nvPr/>
        </p:nvSpPr>
        <p:spPr bwMode="auto">
          <a:xfrm>
            <a:off x="699295" y="4014056"/>
            <a:ext cx="379406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6</a:t>
            </a:r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0V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611560" y="2914893"/>
            <a:ext cx="481123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100V</a:t>
            </a:r>
          </a:p>
        </p:txBody>
      </p:sp>
      <p:sp>
        <p:nvSpPr>
          <p:cNvPr id="34" name="圆角矩形 33"/>
          <p:cNvSpPr/>
          <p:nvPr/>
        </p:nvSpPr>
        <p:spPr bwMode="auto">
          <a:xfrm>
            <a:off x="611560" y="2380379"/>
            <a:ext cx="481123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150V</a:t>
            </a:r>
          </a:p>
        </p:txBody>
      </p:sp>
      <p:sp>
        <p:nvSpPr>
          <p:cNvPr id="35" name="圆角矩形 34"/>
          <p:cNvSpPr/>
          <p:nvPr/>
        </p:nvSpPr>
        <p:spPr bwMode="auto">
          <a:xfrm>
            <a:off x="611560" y="1840319"/>
            <a:ext cx="481123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200V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693931" y="8620"/>
            <a:ext cx="4450577" cy="70788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zh-CN"/>
            </a:defPPr>
            <a:lvl1pPr>
              <a:buFont typeface="Wingdings" pitchFamily="2" charset="2"/>
              <a:buNone/>
              <a:defRPr sz="400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352DD3"/>
                </a:solidFill>
              </a:rPr>
              <a:t>Roadmap of TMBS</a:t>
            </a:r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1212065" y="6073500"/>
            <a:ext cx="7464391" cy="0"/>
          </a:xfrm>
          <a:prstGeom prst="straightConnector1">
            <a:avLst/>
          </a:prstGeom>
          <a:noFill/>
          <a:ln w="920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39" name="直接箭头连接符 38"/>
          <p:cNvCxnSpPr/>
          <p:nvPr/>
        </p:nvCxnSpPr>
        <p:spPr bwMode="auto">
          <a:xfrm flipH="1" flipV="1">
            <a:off x="1247257" y="1484784"/>
            <a:ext cx="7334" cy="4636250"/>
          </a:xfrm>
          <a:prstGeom prst="straightConnector1">
            <a:avLst/>
          </a:prstGeom>
          <a:noFill/>
          <a:ln w="920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42" name="圆角矩形 41"/>
          <p:cNvSpPr/>
          <p:nvPr/>
        </p:nvSpPr>
        <p:spPr bwMode="auto">
          <a:xfrm>
            <a:off x="4349752" y="6381328"/>
            <a:ext cx="947937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Current(A) </a:t>
            </a:r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1314657" y="2232602"/>
            <a:ext cx="7073767" cy="0"/>
          </a:xfrm>
          <a:prstGeom prst="line">
            <a:avLst/>
          </a:prstGeom>
          <a:noFill/>
          <a:ln w="254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接连接符 39"/>
          <p:cNvCxnSpPr/>
          <p:nvPr/>
        </p:nvCxnSpPr>
        <p:spPr bwMode="auto">
          <a:xfrm>
            <a:off x="1314657" y="2772662"/>
            <a:ext cx="7073767" cy="0"/>
          </a:xfrm>
          <a:prstGeom prst="line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接连接符 40"/>
          <p:cNvCxnSpPr/>
          <p:nvPr/>
        </p:nvCxnSpPr>
        <p:spPr bwMode="auto">
          <a:xfrm>
            <a:off x="1324759" y="3312722"/>
            <a:ext cx="7063665" cy="0"/>
          </a:xfrm>
          <a:prstGeom prst="line">
            <a:avLst/>
          </a:prstGeom>
          <a:noFill/>
          <a:ln w="25400" cap="flat" cmpd="sng" algn="ctr">
            <a:solidFill>
              <a:srgbClr val="A1A41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直接连接符 42"/>
          <p:cNvCxnSpPr/>
          <p:nvPr/>
        </p:nvCxnSpPr>
        <p:spPr bwMode="auto">
          <a:xfrm>
            <a:off x="1314657" y="4425084"/>
            <a:ext cx="7073767" cy="0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直接连接符 43"/>
          <p:cNvCxnSpPr/>
          <p:nvPr/>
        </p:nvCxnSpPr>
        <p:spPr bwMode="auto">
          <a:xfrm>
            <a:off x="1314657" y="4965144"/>
            <a:ext cx="7073767" cy="0"/>
          </a:xfrm>
          <a:prstGeom prst="line">
            <a:avLst/>
          </a:prstGeom>
          <a:noFill/>
          <a:ln w="254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接连接符 44"/>
          <p:cNvCxnSpPr/>
          <p:nvPr/>
        </p:nvCxnSpPr>
        <p:spPr bwMode="auto">
          <a:xfrm>
            <a:off x="1314657" y="5505204"/>
            <a:ext cx="7073767" cy="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接连接符 50"/>
          <p:cNvCxnSpPr/>
          <p:nvPr/>
        </p:nvCxnSpPr>
        <p:spPr bwMode="auto">
          <a:xfrm>
            <a:off x="1324759" y="3852782"/>
            <a:ext cx="7063665" cy="0"/>
          </a:xfrm>
          <a:prstGeom prst="line">
            <a:avLst/>
          </a:prstGeom>
          <a:noFill/>
          <a:ln w="25400" cap="flat" cmpd="sng" algn="ctr">
            <a:solidFill>
              <a:srgbClr val="7B654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圆角矩形 51"/>
          <p:cNvSpPr/>
          <p:nvPr/>
        </p:nvSpPr>
        <p:spPr bwMode="auto">
          <a:xfrm>
            <a:off x="702021" y="3456738"/>
            <a:ext cx="379406" cy="278582"/>
          </a:xfrm>
          <a:prstGeom prst="roundRect">
            <a:avLst/>
          </a:prstGeom>
          <a:noFill/>
          <a:ln>
            <a:noFill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400" dirty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</a:t>
            </a:r>
            <a:r>
              <a:rPr lang="en-US" altLang="zh-CN" sz="1400" dirty="0" smtClean="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0V</a:t>
            </a:r>
          </a:p>
        </p:txBody>
      </p:sp>
      <p:sp>
        <p:nvSpPr>
          <p:cNvPr id="53" name="圆角矩形 52"/>
          <p:cNvSpPr/>
          <p:nvPr/>
        </p:nvSpPr>
        <p:spPr bwMode="auto">
          <a:xfrm>
            <a:off x="1748441" y="2850136"/>
            <a:ext cx="565962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0.15A</a:t>
            </a:r>
            <a:endParaRPr lang="en-US" altLang="zh-CN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900" b="0" dirty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DFN1006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" name="圆角矩形 53"/>
          <p:cNvSpPr/>
          <p:nvPr/>
        </p:nvSpPr>
        <p:spPr bwMode="auto">
          <a:xfrm>
            <a:off x="7016621" y="3388634"/>
            <a:ext cx="565962" cy="3773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10A</a:t>
            </a:r>
          </a:p>
          <a:p>
            <a:pPr algn="ctr"/>
            <a:r>
              <a:rPr lang="en-US" altLang="zh-CN" sz="900" b="0" dirty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TO-220/F</a:t>
            </a:r>
            <a:endParaRPr lang="zh-CN" altLang="en-US" sz="900" b="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23148" y="6166173"/>
            <a:ext cx="284818" cy="2517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40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0.1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171994" y="6166173"/>
            <a:ext cx="284818" cy="2517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40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0.5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369518" y="6166173"/>
            <a:ext cx="135738" cy="2517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40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61592" y="6181834"/>
            <a:ext cx="135738" cy="2517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40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315887" y="6179420"/>
            <a:ext cx="235124" cy="2517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40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10</a:t>
            </a:r>
            <a:endParaRPr lang="zh-CN" altLang="en-US" dirty="0"/>
          </a:p>
        </p:txBody>
      </p:sp>
      <p:sp>
        <p:nvSpPr>
          <p:cNvPr id="62" name="圆角矩形 61"/>
          <p:cNvSpPr/>
          <p:nvPr/>
        </p:nvSpPr>
        <p:spPr bwMode="auto">
          <a:xfrm>
            <a:off x="2039949" y="1412776"/>
            <a:ext cx="672468" cy="210478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Production</a:t>
            </a:r>
            <a:endParaRPr lang="zh-CN" altLang="en-US" sz="100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3" name="圆角矩形 62"/>
          <p:cNvSpPr/>
          <p:nvPr/>
        </p:nvSpPr>
        <p:spPr bwMode="auto">
          <a:xfrm>
            <a:off x="4263409" y="1412776"/>
            <a:ext cx="703809" cy="21047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1000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Developing</a:t>
            </a:r>
            <a:endParaRPr lang="zh-CN" altLang="en-US" sz="1000" dirty="0">
              <a:solidFill>
                <a:srgbClr val="7030A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4" name="圆角矩形 63"/>
          <p:cNvSpPr/>
          <p:nvPr/>
        </p:nvSpPr>
        <p:spPr bwMode="auto">
          <a:xfrm>
            <a:off x="6609953" y="1412776"/>
            <a:ext cx="593291" cy="210478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宋体" charset="-122"/>
              </a:rPr>
              <a:t>Planning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8" name="圆角矩形 107"/>
          <p:cNvSpPr/>
          <p:nvPr/>
        </p:nvSpPr>
        <p:spPr bwMode="auto">
          <a:xfrm>
            <a:off x="6984268" y="2838484"/>
            <a:ext cx="615108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10A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TO-263AB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" name="圆角矩形 10"/>
          <p:cNvSpPr/>
          <p:nvPr/>
        </p:nvSpPr>
        <p:spPr bwMode="auto">
          <a:xfrm>
            <a:off x="1339329" y="5067892"/>
            <a:ext cx="565962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0.1A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DFN0603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0" name="圆角矩形 109"/>
          <p:cNvSpPr/>
          <p:nvPr/>
        </p:nvSpPr>
        <p:spPr bwMode="auto">
          <a:xfrm>
            <a:off x="3676316" y="5067892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SOD323</a:t>
            </a:r>
            <a:endParaRPr lang="en-US" altLang="zh-CN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1" name="圆角矩形 110"/>
          <p:cNvSpPr/>
          <p:nvPr/>
        </p:nvSpPr>
        <p:spPr bwMode="auto">
          <a:xfrm>
            <a:off x="3059832" y="5059503"/>
            <a:ext cx="565962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1A</a:t>
            </a: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DFN1006</a:t>
            </a:r>
            <a:endParaRPr lang="en-US" altLang="zh-CN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2" name="圆角矩形 111"/>
          <p:cNvSpPr/>
          <p:nvPr/>
        </p:nvSpPr>
        <p:spPr bwMode="auto">
          <a:xfrm>
            <a:off x="1901651" y="4482108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0.5A</a:t>
            </a:r>
            <a:endParaRPr lang="en-US" altLang="zh-CN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SOD523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3" name="圆角矩形 112"/>
          <p:cNvSpPr/>
          <p:nvPr/>
        </p:nvSpPr>
        <p:spPr bwMode="auto">
          <a:xfrm>
            <a:off x="1314491" y="4482108"/>
            <a:ext cx="565962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0.2A</a:t>
            </a:r>
            <a:endParaRPr lang="en-US" altLang="zh-CN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DFN1006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4" name="圆角矩形 113"/>
          <p:cNvSpPr/>
          <p:nvPr/>
        </p:nvSpPr>
        <p:spPr bwMode="auto">
          <a:xfrm>
            <a:off x="1943708" y="5067892"/>
            <a:ext cx="511193" cy="377332"/>
          </a:xfrm>
          <a:prstGeom prst="roundRect">
            <a:avLst/>
          </a:prstGeom>
          <a:solidFill>
            <a:srgbClr val="00B050"/>
          </a:solidFill>
          <a:ln>
            <a:solidFill>
              <a:srgbClr val="06CA27"/>
            </a:solidFill>
          </a:ln>
          <a:effectLst/>
          <a:extLst/>
        </p:spPr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0.1A</a:t>
            </a:r>
            <a:endParaRPr lang="en-US" altLang="zh-CN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900" b="0" dirty="0" smtClean="0">
                <a:solidFill>
                  <a:schemeClr val="bg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SOD923</a:t>
            </a:r>
            <a:endParaRPr lang="zh-CN" altLang="en-US" sz="900" b="0" dirty="0">
              <a:solidFill>
                <a:schemeClr val="bg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992380" y="6181834"/>
            <a:ext cx="235125" cy="2517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8000" tIns="18000" rIns="18000" bIns="1800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>
              <a:defRPr sz="1400">
                <a:solidFill>
                  <a:srgbClr val="0066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 smtClean="0"/>
              <a:t>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68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5197594" y="8620"/>
            <a:ext cx="3946914" cy="70788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zh-CN"/>
            </a:defPPr>
            <a:lvl1pPr>
              <a:buFont typeface="Wingdings" pitchFamily="2" charset="2"/>
              <a:buNone/>
              <a:defRPr sz="400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352DD3"/>
                </a:solidFill>
              </a:rPr>
              <a:t>Roadmap of </a:t>
            </a:r>
            <a:r>
              <a:rPr lang="en-US" altLang="zh-CN" dirty="0" smtClean="0">
                <a:solidFill>
                  <a:srgbClr val="352DD3"/>
                </a:solidFill>
              </a:rPr>
              <a:t>BJT</a:t>
            </a:r>
            <a:endParaRPr lang="en-US" altLang="zh-CN" dirty="0">
              <a:solidFill>
                <a:srgbClr val="352DD3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555382"/>
              </p:ext>
            </p:extLst>
          </p:nvPr>
        </p:nvGraphicFramePr>
        <p:xfrm>
          <a:off x="5449" y="1589334"/>
          <a:ext cx="9138550" cy="4791996"/>
        </p:xfrm>
        <a:graphic>
          <a:graphicData uri="http://schemas.openxmlformats.org/drawingml/2006/table">
            <a:tbl>
              <a:tblPr/>
              <a:tblGrid>
                <a:gridCol w="848750"/>
                <a:gridCol w="1036225"/>
                <a:gridCol w="1036225"/>
                <a:gridCol w="1036225"/>
                <a:gridCol w="1036225"/>
                <a:gridCol w="1036225"/>
                <a:gridCol w="1036225"/>
                <a:gridCol w="1036225"/>
                <a:gridCol w="1036225"/>
              </a:tblGrid>
              <a:tr h="27941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WPT2N31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WPT2N32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WPT2F30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WPT2F42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WPT2E33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WPT2N41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WPT2N43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WPT2N45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1452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Package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94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DFN2x2-6L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DFN2x2-6L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SOT-23-6L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SOT-23-6L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SOT-89-3L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PDFN3x2-8L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PDFN3x2-8L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PDFN3x2-8L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31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Pin</a:t>
                      </a:r>
                      <a:b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Configuration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900" b="0" i="0" u="none" strike="noStrike">
                        <a:solidFill>
                          <a:srgbClr val="002060"/>
                        </a:solidFill>
                        <a:effectLst/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9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V</a:t>
                      </a:r>
                      <a:r>
                        <a:rPr lang="en-US" sz="1100" b="0" i="0" u="none" strike="noStrike" baseline="-25000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CEO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(V)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-20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-20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I</a:t>
                      </a:r>
                      <a:r>
                        <a:rPr lang="en-US" sz="1100" b="0" i="0" u="none" strike="noStrike" baseline="-25000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C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(A)</a:t>
                      </a:r>
                      <a:b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For Typical </a:t>
                      </a:r>
                      <a:b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Application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-0.8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0.8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-0.8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-1.5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9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B050"/>
                          </a:solidFill>
                          <a:effectLst/>
                          <a:latin typeface="Arial Unicode MS"/>
                        </a:rPr>
                        <a:t>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Unicode MS"/>
                        </a:rPr>
                        <a:t>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83" name="图片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916672"/>
            <a:ext cx="701675" cy="808038"/>
          </a:xfrm>
          <a:prstGeom prst="rect">
            <a:avLst/>
          </a:prstGeom>
        </p:spPr>
      </p:pic>
      <p:pic>
        <p:nvPicPr>
          <p:cNvPr id="84" name="图片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28398"/>
            <a:ext cx="901700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图片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596" y="3969060"/>
            <a:ext cx="846138" cy="703263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3965885"/>
            <a:ext cx="835025" cy="709613"/>
          </a:xfrm>
          <a:prstGeom prst="rect">
            <a:avLst/>
          </a:prstGeom>
        </p:spPr>
      </p:pic>
      <p:pic>
        <p:nvPicPr>
          <p:cNvPr id="87" name="图片 8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3828" y="2284741"/>
            <a:ext cx="846138" cy="808038"/>
          </a:xfrm>
          <a:prstGeom prst="rect">
            <a:avLst/>
          </a:prstGeom>
        </p:spPr>
      </p:pic>
      <p:pic>
        <p:nvPicPr>
          <p:cNvPr id="88" name="图片 8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7824" y="3972235"/>
            <a:ext cx="895350" cy="696913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7944" y="2284741"/>
            <a:ext cx="846138" cy="808038"/>
          </a:xfrm>
          <a:prstGeom prst="rect">
            <a:avLst/>
          </a:prstGeom>
        </p:spPr>
      </p:pic>
      <p:pic>
        <p:nvPicPr>
          <p:cNvPr id="90" name="图片 8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1940" y="3972235"/>
            <a:ext cx="895350" cy="696913"/>
          </a:xfrm>
          <a:prstGeom prst="rect">
            <a:avLst/>
          </a:prstGeom>
        </p:spPr>
      </p:pic>
      <p:pic>
        <p:nvPicPr>
          <p:cNvPr id="91" name="图片 9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2060" y="2288710"/>
            <a:ext cx="811213" cy="800100"/>
          </a:xfrm>
          <a:prstGeom prst="rect">
            <a:avLst/>
          </a:prstGeom>
        </p:spPr>
      </p:pic>
      <p:pic>
        <p:nvPicPr>
          <p:cNvPr id="92" name="图片 9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28184" y="2323635"/>
            <a:ext cx="703263" cy="730250"/>
          </a:xfrm>
          <a:prstGeom prst="rect">
            <a:avLst/>
          </a:prstGeom>
        </p:spPr>
      </p:pic>
      <p:pic>
        <p:nvPicPr>
          <p:cNvPr id="93" name="图片 9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0172" y="3967472"/>
            <a:ext cx="850900" cy="706438"/>
          </a:xfrm>
          <a:prstGeom prst="rect">
            <a:avLst/>
          </a:prstGeom>
        </p:spPr>
      </p:pic>
      <p:pic>
        <p:nvPicPr>
          <p:cNvPr id="94" name="图片 9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6296" y="2323635"/>
            <a:ext cx="703263" cy="730250"/>
          </a:xfrm>
          <a:prstGeom prst="rect">
            <a:avLst/>
          </a:prstGeom>
        </p:spPr>
      </p:pic>
      <p:pic>
        <p:nvPicPr>
          <p:cNvPr id="95" name="图片 9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80412" y="2323635"/>
            <a:ext cx="703263" cy="730250"/>
          </a:xfrm>
          <a:prstGeom prst="rect">
            <a:avLst/>
          </a:prstGeom>
        </p:spPr>
      </p:pic>
      <p:pic>
        <p:nvPicPr>
          <p:cNvPr id="96" name="图片 9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77484" y="3967472"/>
            <a:ext cx="850900" cy="706438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21600" y="3967472"/>
            <a:ext cx="850900" cy="706438"/>
          </a:xfrm>
          <a:prstGeom prst="rect">
            <a:avLst/>
          </a:prstGeom>
        </p:spPr>
      </p:pic>
      <p:pic>
        <p:nvPicPr>
          <p:cNvPr id="98" name="图片 9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79712" y="2345860"/>
            <a:ext cx="87788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527884" y="3117976"/>
            <a:ext cx="2772308" cy="71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zh-CN" sz="2800" dirty="0" smtClean="0">
                <a:solidFill>
                  <a:srgbClr val="0066FF"/>
                </a:solidFill>
                <a:latin typeface="华文琥珀" pitchFamily="2" charset="-122"/>
                <a:ea typeface="华文琥珀" pitchFamily="2" charset="-122"/>
              </a:rPr>
              <a:t>The    end</a:t>
            </a:r>
          </a:p>
        </p:txBody>
      </p:sp>
    </p:spTree>
    <p:extLst>
      <p:ext uri="{BB962C8B-B14F-4D97-AF65-F5344CB8AC3E}">
        <p14:creationId xmlns:p14="http://schemas.microsoft.com/office/powerpoint/2010/main" val="30820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1_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noFill/>
        <a:ln w="9525" cap="flat" cmpd="sng" algn="ctr">
          <a:solidFill>
            <a:srgbClr val="FFC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38155</TotalTime>
  <Words>475</Words>
  <Application>Microsoft Office PowerPoint</Application>
  <PresentationFormat>全屏显示(4:3)</PresentationFormat>
  <Paragraphs>345</Paragraphs>
  <Slides>7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MC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MC SYSTEM</dc:creator>
  <cp:lastModifiedBy>zhongtb</cp:lastModifiedBy>
  <cp:revision>1376</cp:revision>
  <dcterms:created xsi:type="dcterms:W3CDTF">2008-07-09T11:11:29Z</dcterms:created>
  <dcterms:modified xsi:type="dcterms:W3CDTF">2015-10-21T05:18:06Z</dcterms:modified>
</cp:coreProperties>
</file>